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3" r:id="rId5"/>
    <p:sldId id="258" r:id="rId6"/>
    <p:sldId id="259" r:id="rId7"/>
    <p:sldId id="260" r:id="rId8"/>
    <p:sldId id="262" r:id="rId9"/>
    <p:sldId id="261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Opravy a</a:t>
            </a:r>
            <a:b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investice školy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2018</a:t>
            </a:r>
            <a:endParaRPr lang="cs-CZ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7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710354"/>
            <a:ext cx="4145483" cy="2672861"/>
          </a:xfrm>
        </p:spPr>
        <p:txBody>
          <a:bodyPr>
            <a:noAutofit/>
          </a:bodyPr>
          <a:lstStyle/>
          <a:p>
            <a:r>
              <a:rPr lang="cs-CZ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prava topení na OP  Lužická Opravu v hodnotě 229 941,- Kč provedla firma: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TOPAZ CL - topení, voda, plyn‎ </a:t>
            </a:r>
            <a:b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Heřmaničky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Lípa </a:t>
            </a:r>
            <a:endParaRPr lang="cs-CZ" sz="24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448408"/>
            <a:ext cx="4937656" cy="854929"/>
          </a:xfrm>
        </p:spPr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Oprava podlah v kabinetech C504, C403, C201, C108, B206, B202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211" y="1303337"/>
            <a:ext cx="4937655" cy="2002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Opravy v hodnotě 235 tisíc korun provedla firma:</a:t>
            </a:r>
          </a:p>
          <a:p>
            <a:pPr marL="0" indent="0">
              <a:buNone/>
            </a:pP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 Šůla                                               Gen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Svobody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                                 Nový Bor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12564" y="2020153"/>
            <a:ext cx="4926985" cy="802178"/>
          </a:xfrm>
        </p:spPr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Oprava optického kabelu                    v budovách A </a:t>
            </a:r>
            <a:r>
              <a:rPr 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12564" y="2822331"/>
            <a:ext cx="4926985" cy="1635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Opravu v hodnotě 80 700,- Kč provedla firma:                         TROLL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computers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s.r.o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Lípa</a:t>
            </a:r>
          </a:p>
          <a:p>
            <a:pPr marL="0" indent="0">
              <a:buNone/>
            </a:pP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8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503484" y="923193"/>
            <a:ext cx="9293469" cy="5310553"/>
          </a:xfrm>
        </p:spPr>
        <p:txBody>
          <a:bodyPr>
            <a:noAutofit/>
          </a:bodyPr>
          <a:lstStyle/>
          <a:p>
            <a:pPr algn="ctr"/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Oprava komunikace Lužická</a:t>
            </a:r>
            <a:br>
              <a:rPr lang="cs-CZ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Opravu příjezdové komunikace 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hodnotě 340 968,- </a:t>
            </a:r>
            <a:r>
              <a:rPr lang="cs-CZ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 provedla firma: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silnice a mosty a.s.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května 3123 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</a:t>
            </a:r>
            <a:r>
              <a:rPr lang="cs-CZ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ípa </a:t>
            </a:r>
            <a:br>
              <a:rPr lang="cs-CZ" sz="2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60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dirty="0"/>
              <a:t/>
            </a:r>
            <a:br>
              <a:rPr lang="cs-CZ" sz="6000" dirty="0"/>
            </a:br>
            <a:endParaRPr lang="cs-CZ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" algn="ctr"/>
            <a:r>
              <a:rPr lang="cs-CZ" b="1" cap="none" dirty="0" smtClean="0"/>
              <a:t/>
            </a:r>
            <a:br>
              <a:rPr lang="cs-CZ" b="1" cap="none" dirty="0" smtClean="0"/>
            </a:br>
            <a:r>
              <a:rPr lang="cs-CZ" b="1" cap="none" dirty="0"/>
              <a:t/>
            </a:r>
            <a:br>
              <a:rPr lang="cs-CZ" b="1" cap="none" dirty="0"/>
            </a:br>
            <a: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yl pořízen nábytek do učeben, kabinetů a jídelny </a:t>
            </a:r>
            <a:b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hodnotě 465 tisíc korun.</a:t>
            </a:r>
            <a:b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400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84211" y="4114800"/>
            <a:ext cx="10388341" cy="1879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</a:t>
            </a:r>
            <a:b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SPACE s.r.o.</a:t>
            </a:r>
            <a:b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Letňanská 68/11</a:t>
            </a:r>
            <a:b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9- Prosek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90777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Byly pořízeny počítače a monitory                         do učebny C 506</a:t>
            </a:r>
            <a: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hodnotě </a:t>
            </a:r>
            <a:r>
              <a:rPr lang="cs-CZ" sz="44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263 868,- Kč</a:t>
            </a:r>
            <a: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15294" y="3150524"/>
            <a:ext cx="3848793" cy="1945178"/>
          </a:xfrm>
        </p:spPr>
        <p:txBody>
          <a:bodyPr>
            <a:noAutofit/>
          </a:bodyPr>
          <a:lstStyle/>
          <a:p>
            <a:pPr algn="ctr"/>
            <a:r>
              <a:rPr lang="cs-CZ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                                                 Jaromír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Bukovský </a:t>
            </a:r>
            <a:r>
              <a:rPr lang="cs-CZ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Sídliště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684/1 </a:t>
            </a:r>
            <a:r>
              <a:rPr lang="cs-CZ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Loštice</a:t>
            </a:r>
            <a:endParaRPr lang="cs-CZ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503484" y="923193"/>
            <a:ext cx="9293469" cy="5310553"/>
          </a:xfrm>
        </p:spPr>
        <p:txBody>
          <a:bodyPr>
            <a:noAutofit/>
          </a:bodyPr>
          <a:lstStyle/>
          <a:p>
            <a:pPr algn="ctr"/>
            <a:r>
              <a:rPr lang="cs-CZ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schváleného </a:t>
            </a:r>
            <a:r>
              <a:rPr lang="cs-CZ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investičního plánu</a:t>
            </a:r>
            <a:br>
              <a:rPr lang="cs-CZ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bylo pořízeno:</a:t>
            </a:r>
            <a:br>
              <a:rPr lang="cs-CZ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dirty="0"/>
              <a:t/>
            </a:r>
            <a:br>
              <a:rPr lang="cs-CZ" sz="6000" dirty="0"/>
            </a:br>
            <a:endParaRPr lang="cs-CZ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9071" y="4214553"/>
            <a:ext cx="6173991" cy="1887911"/>
          </a:xfrm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Vybavení Kuchyně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938829" y="448887"/>
            <a:ext cx="4649787" cy="1402932"/>
          </a:xfrm>
        </p:spPr>
        <p:txBody>
          <a:bodyPr/>
          <a:lstStyle/>
          <a:p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Sporák plynový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RedFox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šesti 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hořáky a 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horkovzdušnou troubou</a:t>
            </a:r>
          </a:p>
          <a:p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Jan Urban, Vratislavice nad 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Nisou</a:t>
            </a:r>
          </a:p>
          <a:p>
            <a:endParaRPr lang="cs-C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079066" y="448887"/>
            <a:ext cx="4665134" cy="1288473"/>
          </a:xfrm>
        </p:spPr>
        <p:txBody>
          <a:bodyPr/>
          <a:lstStyle/>
          <a:p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Konvektomat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Retigo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přípravu jídel – smažení, pečení, grilování, dušení, vaření v páře</a:t>
            </a:r>
          </a:p>
          <a:p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ELKUS s.r.o., Ústí nad Labem</a:t>
            </a:r>
            <a:endParaRPr lang="cs-C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79" y="1851819"/>
            <a:ext cx="1751733" cy="3030537"/>
          </a:xfrm>
        </p:spPr>
      </p:pic>
      <p:pic>
        <p:nvPicPr>
          <p:cNvPr id="9" name="obrázek 2" descr="https://encrypted-tbn0.gstatic.com/images?q=tbn:ANd9GcQ57KWan2-4mBLVpqDyXi2LUZ4hJVvZNFvjbAzKn34h1bjaeUOgWvlGI6MnCfU6xrKzeaCBIwI&amp;usqp=CAc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851819"/>
            <a:ext cx="1866900" cy="186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195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4504917"/>
            <a:ext cx="8534400" cy="1507067"/>
          </a:xfrm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 vybavení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477982"/>
          </a:xfrm>
        </p:spPr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brána SOPHOS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Zařízení sloužící k zabezpečení a splnění požadavků dle evropské směrnice GDPR.</a:t>
            </a:r>
          </a:p>
          <a:p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síťového provozu, ochrana před </a:t>
            </a:r>
            <a:r>
              <a:rPr lang="cs-CZ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ransormwarem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systém pro detekci průniku, ochrana před hrozbami, ochrana webové a e-mailové komunikace</a:t>
            </a:r>
          </a:p>
          <a:p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                                                   TROLL </a:t>
            </a:r>
            <a:r>
              <a:rPr lang="cs-CZ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s.r.o., Česká Lípa</a:t>
            </a:r>
            <a:endParaRPr lang="cs-CZ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477982"/>
          </a:xfrm>
        </p:spPr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DELL </a:t>
            </a:r>
            <a:r>
              <a:rPr 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PoweEdge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540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3520953"/>
          </a:xfrm>
        </p:spPr>
        <p:txBody>
          <a:bodyPr>
            <a:normAutofit/>
          </a:bodyPr>
          <a:lstStyle/>
          <a:p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Zakázková konfigurace: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2x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osmijádrový procesor Intel </a:t>
            </a:r>
            <a:r>
              <a:rPr lang="cs-CZ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Xeon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paměť RAM 128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GB      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8x pevný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       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vzdálená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správa     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síťové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karty                                                bezplatná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servisní podpora 5 let</a:t>
            </a:r>
          </a:p>
          <a:p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Praha s.r.o.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Obrovského 402/11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cs-CZ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3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VOZIDLA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Minibus Peugeot Boxer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Jednopodlažní vozidlo pro 17 osob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Barva šedá 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                           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GRUBER s.r.o.                        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Suppého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323/7          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 4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Dacia </a:t>
            </a:r>
            <a:r>
              <a:rPr 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Lodgy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Osobní vozidlo kombi pro 7 osob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Barva modrá Navy 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Zadní parkovací senzor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Dodavatel: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Koutek s.r.o.                          Tanvaldská 1141                               Liberec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5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049088"/>
          </a:xfrm>
        </p:spPr>
        <p:txBody>
          <a:bodyPr/>
          <a:lstStyle/>
          <a:p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Nemovvitý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majetek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684212" y="3042459"/>
            <a:ext cx="6400800" cy="2748742"/>
          </a:xfrm>
        </p:spPr>
        <p:txBody>
          <a:bodyPr>
            <a:normAutofit/>
          </a:bodyPr>
          <a:lstStyle/>
          <a:p>
            <a:r>
              <a:rPr lang="cs-CZ" b="1" dirty="0"/>
              <a:t>„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tepelně technických vlastností obvodových konstrukcí budov SOŠ a SOU v České Lípě, budovy v Lužické ulici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Cena investiční akce 17 mil. korun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mil. korun přispěl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Libercký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kraj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mil. korun přispělo Ministerstvo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375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Výměna oken a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ZateplenÍ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Budov Na OP Lužická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Původní stav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53" y="1760722"/>
            <a:ext cx="2543175" cy="1905000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Stávající stav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193" y="1745482"/>
            <a:ext cx="2560320" cy="1920240"/>
          </a:xfrm>
        </p:spPr>
      </p:pic>
    </p:spTree>
    <p:extLst>
      <p:ext uri="{BB962C8B-B14F-4D97-AF65-F5344CB8AC3E}">
        <p14:creationId xmlns:p14="http://schemas.microsoft.com/office/powerpoint/2010/main" val="296957478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397</TotalTime>
  <Words>316</Words>
  <Application>Microsoft Office PowerPoint</Application>
  <PresentationFormat>Širokoúhlá obrazovka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Century Gothic</vt:lpstr>
      <vt:lpstr>Times New Roman</vt:lpstr>
      <vt:lpstr>Wingdings 3</vt:lpstr>
      <vt:lpstr>Řez</vt:lpstr>
      <vt:lpstr>Opravy a investice školy</vt:lpstr>
      <vt:lpstr>  Byl pořízen nábytek do učeben, kabinetů a jídelny  v hodnotě 465 tisíc korun. </vt:lpstr>
      <vt:lpstr>  Byly pořízeny počítače a monitory                         do učebny C 506 v hodnotě 263 868,- Kč </vt:lpstr>
      <vt:lpstr>Dle schváleného  investičního plánu bylo pořízeno:  </vt:lpstr>
      <vt:lpstr>Vybavení Kuchyně</vt:lpstr>
      <vt:lpstr>ICT vybavení</vt:lpstr>
      <vt:lpstr>VOZIDLA</vt:lpstr>
      <vt:lpstr>Nemovvitý majetek</vt:lpstr>
      <vt:lpstr>Výměna oken a ZateplenÍ Budov Na OP Lužická</vt:lpstr>
      <vt:lpstr>Oprava topení na OP  Lužická Opravu v hodnotě 229 941,- Kč provedla firma: TOPAZ CL - topení, voda, plyn‎  Heřmaničky 2  Česká Lípa </vt:lpstr>
      <vt:lpstr>  Oprava komunikace Lužická Opravu příjezdové komunikace  v hodnotě 340 968,- Kč provedla firma: SaM silnice a mosty a.s. 5. května 3123  Česká Lípa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Opravy a investice školy</dc:title>
  <dc:creator>Štefková Kamila</dc:creator>
  <cp:lastModifiedBy>Štefková Kamila</cp:lastModifiedBy>
  <cp:revision>26</cp:revision>
  <dcterms:created xsi:type="dcterms:W3CDTF">2021-05-13T04:47:11Z</dcterms:created>
  <dcterms:modified xsi:type="dcterms:W3CDTF">2021-05-13T12:18:04Z</dcterms:modified>
</cp:coreProperties>
</file>